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2" r:id="rId5"/>
    <p:sldId id="268" r:id="rId6"/>
    <p:sldId id="274" r:id="rId7"/>
    <p:sldId id="269" r:id="rId8"/>
    <p:sldId id="259" r:id="rId9"/>
    <p:sldId id="260" r:id="rId10"/>
    <p:sldId id="270" r:id="rId11"/>
    <p:sldId id="261" r:id="rId12"/>
    <p:sldId id="271" r:id="rId13"/>
    <p:sldId id="272" r:id="rId14"/>
    <p:sldId id="263" r:id="rId15"/>
    <p:sldId id="265" r:id="rId16"/>
    <p:sldId id="264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Relationship Id="rId4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57369-85B5-42BC-B960-37CC5BBEF0AE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B78B-8906-4D5C-95E1-7226B8D51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links concentration to speed of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rnx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rxn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depends on the concentration of two reactants (but then we have to know the concentrations of both…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ew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 Pseudo-first-order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rxns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use such excess of one reagent that it remains “constant” and so only dependent on one reagent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picrate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anion)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1B78B-8906-4D5C-95E1-7226B8D5120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chemeClr val="bg1">
                <a:lumMod val="6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1527-4200-41E7-ABB6-8E8077E99A7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F923-CFFF-4600-ADB6-4C159EE55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Kevlar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Rate_equation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tydelights.co.uk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77200" cy="1981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Slow Motion Kinetics: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/>
              <a:t>A Robust Technique For Acid-Base Kinetics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52600"/>
            <a:ext cx="8001000" cy="4114800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800" dirty="0" smtClean="0">
                <a:solidFill>
                  <a:schemeClr val="tx1"/>
                </a:solidFill>
              </a:rPr>
              <a:t>Alexandria Stanton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Henry K. Hall Jr. and Jeffrey Robertson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University of Arizona Department of Chemistry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Annual Space Grant Consortium Symposium UA April 21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2012</a:t>
            </a:r>
          </a:p>
          <a:p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638800"/>
            <a:ext cx="990600" cy="1066800"/>
          </a:xfrm>
          <a:prstGeom prst="rect">
            <a:avLst/>
          </a:prstGeom>
        </p:spPr>
      </p:pic>
      <p:pic>
        <p:nvPicPr>
          <p:cNvPr id="5" name="Picture 2" descr="http://history.nasa.gov/presrep99/images/nasa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5867400"/>
            <a:ext cx="1066800" cy="833438"/>
          </a:xfrm>
          <a:prstGeom prst="rect">
            <a:avLst/>
          </a:prstGeom>
          <a:noFill/>
        </p:spPr>
      </p:pic>
      <p:pic>
        <p:nvPicPr>
          <p:cNvPr id="6" name="Picture 4" descr="http://student-athlete.net/BLOGCAT4/UAZ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5791200"/>
            <a:ext cx="914400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Desirable Masks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dirty="0" err="1" smtClean="0"/>
              <a:t>Nitrophenol</a:t>
            </a:r>
            <a:r>
              <a:rPr lang="en-US" dirty="0" smtClean="0"/>
              <a:t> derivatives: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sz="2000" dirty="0" smtClean="0"/>
          </a:p>
          <a:p>
            <a:pPr indent="0">
              <a:buNone/>
            </a:pPr>
            <a:r>
              <a:rPr lang="en-US" sz="2600" dirty="0" smtClean="0"/>
              <a:t>      </a:t>
            </a:r>
          </a:p>
          <a:p>
            <a:pPr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Phenol         Nitric Acid</a:t>
            </a:r>
            <a:r>
              <a:rPr lang="en-US" sz="2600" dirty="0"/>
              <a:t>	</a:t>
            </a:r>
            <a:r>
              <a:rPr lang="en-US" sz="2600" dirty="0" smtClean="0"/>
              <a:t>       </a:t>
            </a:r>
            <a:r>
              <a:rPr lang="en-US" sz="2600" dirty="0" err="1" smtClean="0"/>
              <a:t>TriNITROPHENOL</a:t>
            </a:r>
            <a:r>
              <a:rPr lang="en-US" sz="2600" dirty="0" smtClean="0"/>
              <a:t> (Picric Acid)</a:t>
            </a:r>
          </a:p>
          <a:p>
            <a:pPr indent="0">
              <a:buNone/>
            </a:pPr>
            <a:endParaRPr lang="en-US" dirty="0" smtClean="0"/>
          </a:p>
          <a:p>
            <a:pPr marL="857250" indent="-514350">
              <a:buAutoNum type="arabicPeriod"/>
            </a:pPr>
            <a:r>
              <a:rPr lang="en-US" dirty="0" smtClean="0"/>
              <a:t>Easily adjusted </a:t>
            </a:r>
            <a:r>
              <a:rPr lang="en-US" dirty="0" smtClean="0"/>
              <a:t>acidity/reactivity (through structure changes)</a:t>
            </a:r>
            <a:endParaRPr lang="en-US" dirty="0" smtClean="0"/>
          </a:p>
          <a:p>
            <a:pPr marL="857250" indent="-514350">
              <a:buAutoNum type="arabicPeriod"/>
            </a:pPr>
            <a:r>
              <a:rPr lang="en-US" dirty="0" smtClean="0"/>
              <a:t>UV-Vis active</a:t>
            </a:r>
          </a:p>
          <a:p>
            <a:pPr marL="857250" indent="-514350">
              <a:buAutoNum type="arabicPeriod"/>
            </a:pPr>
            <a:r>
              <a:rPr lang="en-US" dirty="0" smtClean="0"/>
              <a:t>Cheap and easy to make and handle</a:t>
            </a:r>
          </a:p>
          <a:p>
            <a:pPr indent="0">
              <a:buNone/>
            </a:pPr>
            <a:endParaRPr lang="en-US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143000" y="1600200"/>
          <a:ext cx="997527" cy="1600200"/>
        </p:xfrm>
        <a:graphic>
          <a:graphicData uri="http://schemas.openxmlformats.org/presentationml/2006/ole">
            <p:oleObj spid="_x0000_s27650" name="CS ChemDraw Drawing" r:id="rId3" imgW="715975" imgH="1238657" progId="ChemDraw.Document.6.0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2667000" y="2057400"/>
            <a:ext cx="99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HNO</a:t>
            </a:r>
            <a:r>
              <a:rPr lang="en-US" sz="2400" baseline="-25000" dirty="0" smtClean="0"/>
              <a:t>3</a:t>
            </a:r>
            <a:endParaRPr lang="en-US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81400" y="2209800"/>
            <a:ext cx="12192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257800" y="1295400"/>
          <a:ext cx="1985721" cy="1905000"/>
        </p:xfrm>
        <a:graphic>
          <a:graphicData uri="http://schemas.openxmlformats.org/presentationml/2006/ole">
            <p:oleObj spid="_x0000_s27651" name="CS ChemDraw Drawing" r:id="rId4" imgW="1756867" imgH="1686689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Picric Acid Derivatives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/>
          </a:p>
          <a:p>
            <a:pPr indent="0">
              <a:buNone/>
            </a:pPr>
            <a:r>
              <a:rPr lang="en-US" dirty="0" smtClean="0"/>
              <a:t>Two main derivatives</a:t>
            </a:r>
          </a:p>
          <a:p>
            <a:pPr indent="0">
              <a:buNone/>
            </a:pPr>
            <a:r>
              <a:rPr lang="en-US" dirty="0" smtClean="0"/>
              <a:t>Controlling acidity by the kinds of “decorations”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Electron-withdrawing effects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err="1" smtClean="0"/>
              <a:t>Spacial</a:t>
            </a:r>
            <a:r>
              <a:rPr lang="en-US" dirty="0" smtClean="0"/>
              <a:t> Hindrance</a:t>
            </a: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38200" y="1371599"/>
          <a:ext cx="2667000" cy="2558585"/>
        </p:xfrm>
        <a:graphic>
          <a:graphicData uri="http://schemas.openxmlformats.org/presentationml/2006/ole">
            <p:oleObj spid="_x0000_s2051" name="CS ChemDraw Drawing" r:id="rId3" imgW="1756867" imgH="1686689" progId="ChemDraw.Document.6.0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876799" y="1371600"/>
          <a:ext cx="2739181" cy="2438400"/>
        </p:xfrm>
        <a:graphic>
          <a:graphicData uri="http://schemas.openxmlformats.org/presentationml/2006/ole">
            <p:oleObj spid="_x0000_s2052" name="CS ChemDraw Drawing" r:id="rId4" imgW="1894027" imgH="1686689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Just as we control the picric acid behavior, we can do the same with amines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err="1" smtClean="0"/>
              <a:t>Spacial</a:t>
            </a:r>
            <a:r>
              <a:rPr lang="en-US" dirty="0" smtClean="0"/>
              <a:t> Hindrance</a:t>
            </a: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981200" y="3733800"/>
          <a:ext cx="3429001" cy="692798"/>
        </p:xfrm>
        <a:graphic>
          <a:graphicData uri="http://schemas.openxmlformats.org/presentationml/2006/ole">
            <p:oleObj spid="_x0000_s28674" name="CS ChemDraw Drawing" r:id="rId3" imgW="1555699" imgH="313561" progId="ChemDraw.Document.6.0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5562600" y="4191000"/>
          <a:ext cx="1371600" cy="1926336"/>
        </p:xfrm>
        <a:graphic>
          <a:graphicData uri="http://schemas.openxmlformats.org/presentationml/2006/ole">
            <p:oleObj spid="_x0000_s28675" name="CS ChemDraw Drawing" r:id="rId4" imgW="714451" imgH="1003945" progId="ChemDraw.Document.6.0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7010400" y="3124200"/>
          <a:ext cx="1219200" cy="1383218"/>
        </p:xfrm>
        <a:graphic>
          <a:graphicData uri="http://schemas.openxmlformats.org/presentationml/2006/ole">
            <p:oleObj spid="_x0000_s28676" name="CS ChemDraw Drawing" r:id="rId5" imgW="708355" imgH="693135" progId="ChemDraw.Document.6.0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685800" y="4724400"/>
          <a:ext cx="1524000" cy="1230364"/>
        </p:xfrm>
        <a:graphic>
          <a:graphicData uri="http://schemas.openxmlformats.org/presentationml/2006/ole">
            <p:oleObj spid="_x0000_s28677" name="CS ChemDraw Drawing" r:id="rId6" imgW="996391" imgH="804379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Chlorides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This is the final component we can control</a:t>
            </a:r>
          </a:p>
          <a:p>
            <a:pPr indent="0">
              <a:buNone/>
            </a:pPr>
            <a:r>
              <a:rPr lang="en-US" dirty="0" smtClean="0"/>
              <a:t>Each has a different reactivity; we can take advantage of this for optimization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505200" y="3733800"/>
          <a:ext cx="1524000" cy="1384326"/>
        </p:xfrm>
        <a:graphic>
          <a:graphicData uri="http://schemas.openxmlformats.org/presentationml/2006/ole">
            <p:oleObj spid="_x0000_s29698" name="CS ChemDraw Drawing" r:id="rId3" imgW="779983" imgH="708416" progId="ChemDraw.Document.6.0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990600" y="3505200"/>
          <a:ext cx="2211168" cy="1371600"/>
        </p:xfrm>
        <a:graphic>
          <a:graphicData uri="http://schemas.openxmlformats.org/presentationml/2006/ole">
            <p:oleObj spid="_x0000_s29699" name="CS ChemDraw Drawing" r:id="rId4" imgW="1141171" imgH="708110" progId="ChemDraw.Document.6.0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715000" y="3352800"/>
          <a:ext cx="2209800" cy="1905922"/>
        </p:xfrm>
        <a:graphic>
          <a:graphicData uri="http://schemas.openxmlformats.org/presentationml/2006/ole">
            <p:oleObj spid="_x0000_s29700" name="CS ChemDraw Drawing" r:id="rId5" imgW="1442923" imgH="1244770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indent="-514350">
              <a:buAutoNum type="arabicPeriod"/>
            </a:pPr>
            <a:r>
              <a:rPr lang="en-US" dirty="0" smtClean="0"/>
              <a:t>Partner the amines with different picric acid derivatives and different chlorides</a:t>
            </a:r>
          </a:p>
          <a:p>
            <a:pPr marL="857250" indent="-514350">
              <a:buAutoNum type="arabicPeriod"/>
            </a:pPr>
            <a:r>
              <a:rPr lang="en-US" dirty="0"/>
              <a:t>F</a:t>
            </a:r>
            <a:r>
              <a:rPr lang="en-US" dirty="0" smtClean="0"/>
              <a:t>ollow the disappearance of the picric acid anion with time</a:t>
            </a:r>
            <a:endParaRPr lang="en-US" dirty="0"/>
          </a:p>
          <a:p>
            <a:pPr marL="857250" indent="-514350">
              <a:buAutoNum type="arabicPeriod"/>
            </a:pPr>
            <a:r>
              <a:rPr lang="en-US" dirty="0" smtClean="0"/>
              <a:t>After collecting data, integrate to a straight line kinetic plot and extract the rate constant</a:t>
            </a:r>
          </a:p>
          <a:p>
            <a:pPr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67400" y="5334000"/>
            <a:ext cx="2057400" cy="12954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990600" y="5638800"/>
            <a:ext cx="2146739" cy="874986"/>
          </a:xfrm>
          <a:custGeom>
            <a:avLst/>
            <a:gdLst>
              <a:gd name="connsiteX0" fmla="*/ 39414 w 2146739"/>
              <a:gd name="connsiteY0" fmla="*/ 0 h 874986"/>
              <a:gd name="connsiteX1" fmla="*/ 307428 w 2146739"/>
              <a:gd name="connsiteY1" fmla="*/ 693682 h 874986"/>
              <a:gd name="connsiteX2" fmla="*/ 1883980 w 2146739"/>
              <a:gd name="connsiteY2" fmla="*/ 851338 h 874986"/>
              <a:gd name="connsiteX3" fmla="*/ 1883980 w 2146739"/>
              <a:gd name="connsiteY3" fmla="*/ 835572 h 874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6739" h="874986">
                <a:moveTo>
                  <a:pt x="39414" y="0"/>
                </a:moveTo>
                <a:cubicBezTo>
                  <a:pt x="19707" y="275896"/>
                  <a:pt x="0" y="551792"/>
                  <a:pt x="307428" y="693682"/>
                </a:cubicBezTo>
                <a:cubicBezTo>
                  <a:pt x="614856" y="835572"/>
                  <a:pt x="1621221" y="827690"/>
                  <a:pt x="1883980" y="851338"/>
                </a:cubicBezTo>
                <a:cubicBezTo>
                  <a:pt x="2146739" y="874986"/>
                  <a:pt x="2015359" y="855279"/>
                  <a:pt x="1883980" y="835572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33800" y="5791200"/>
            <a:ext cx="1447800" cy="0"/>
          </a:xfrm>
          <a:prstGeom prst="straightConnector1">
            <a:avLst/>
          </a:prstGeom>
          <a:ln w="158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0000" y="541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MATH!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90600" y="5334000"/>
            <a:ext cx="20574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867400" y="6019800"/>
            <a:ext cx="19050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Constants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86400" y="1219200"/>
            <a:ext cx="3200400" cy="2971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These rate constants are </a:t>
            </a:r>
            <a:r>
              <a:rPr lang="en-US" dirty="0" smtClean="0"/>
              <a:t>quite high</a:t>
            </a:r>
            <a:r>
              <a:rPr lang="en-US" dirty="0" smtClean="0"/>
              <a:t>! </a:t>
            </a:r>
            <a:endParaRPr lang="en-US" dirty="0" smtClean="0"/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Compare to Ester </a:t>
            </a:r>
            <a:r>
              <a:rPr lang="en-US" dirty="0" err="1" smtClean="0"/>
              <a:t>saponification</a:t>
            </a:r>
            <a:r>
              <a:rPr lang="en-US" dirty="0" smtClean="0"/>
              <a:t> (making soap</a:t>
            </a:r>
            <a:r>
              <a:rPr lang="en-US" dirty="0" smtClean="0"/>
              <a:t>):</a:t>
            </a:r>
            <a:endParaRPr lang="en-US" dirty="0" smtClean="0">
              <a:sym typeface="Wingdings" pitchFamily="2" charset="2"/>
            </a:endParaRPr>
          </a:p>
          <a:p>
            <a:pPr indent="0">
              <a:buNone/>
            </a:pPr>
            <a:r>
              <a:rPr lang="en-US" dirty="0" smtClean="0">
                <a:sym typeface="Wingdings" pitchFamily="2" charset="2"/>
              </a:rPr>
              <a:t>~10</a:t>
            </a:r>
            <a:r>
              <a:rPr lang="en-US" baseline="30000" dirty="0" smtClean="0">
                <a:sym typeface="Wingdings" pitchFamily="2" charset="2"/>
              </a:rPr>
              <a:t>-2</a:t>
            </a:r>
            <a:r>
              <a:rPr lang="en-US" dirty="0" smtClean="0">
                <a:sym typeface="Wingdings" pitchFamily="2" charset="2"/>
              </a:rPr>
              <a:t>  L/mol*s</a:t>
            </a: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600200"/>
          <a:ext cx="4800600" cy="2514600"/>
        </p:xfrm>
        <a:graphic>
          <a:graphicData uri="http://schemas.openxmlformats.org/drawingml/2006/table">
            <a:tbl>
              <a:tblPr/>
              <a:tblGrid>
                <a:gridCol w="1871933"/>
                <a:gridCol w="2928667"/>
              </a:tblGrid>
              <a:tr h="4191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Rate Constants for 2-(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tert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-butyl)-4,6-dinitrophenol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Ave Rate Constant (L/mol*s)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t-butylamine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n-butylamine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isopropylamine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morpholine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TOO FAST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4191000"/>
            <a:ext cx="7924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So this explains why the new kinds of </a:t>
            </a:r>
            <a:r>
              <a:rPr lang="en-US" sz="2600" dirty="0" err="1" smtClean="0"/>
              <a:t>polycondensation</a:t>
            </a:r>
            <a:r>
              <a:rPr lang="en-US" sz="2600" dirty="0" smtClean="0"/>
              <a:t> reactions are so fast</a:t>
            </a:r>
            <a:r>
              <a:rPr lang="en-US" sz="2600" dirty="0" smtClean="0"/>
              <a:t>!</a:t>
            </a:r>
          </a:p>
          <a:p>
            <a:endParaRPr lang="en-US" sz="2600" dirty="0" smtClean="0"/>
          </a:p>
          <a:p>
            <a:r>
              <a:rPr lang="en-US" sz="2600" dirty="0" smtClean="0"/>
              <a:t>This means we now should now consider the importance of mixing and diffusion of the reagents as well as their chemical reactivity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857250" indent="-514350">
              <a:buAutoNum type="arabicPeriod"/>
            </a:pPr>
            <a:r>
              <a:rPr lang="en-US" dirty="0" smtClean="0"/>
              <a:t>New rapid interfacial polymerization merited attention</a:t>
            </a:r>
          </a:p>
          <a:p>
            <a:pPr marL="857250" indent="-514350">
              <a:buAutoNum type="arabicPeriod"/>
            </a:pPr>
            <a:r>
              <a:rPr lang="en-US" dirty="0" smtClean="0"/>
              <a:t>Went back to the fundamental chemistry</a:t>
            </a:r>
          </a:p>
          <a:p>
            <a:pPr marL="857250" indent="-514350">
              <a:buAutoNum type="arabicPeriod"/>
            </a:pPr>
            <a:r>
              <a:rPr lang="en-US" dirty="0" smtClean="0"/>
              <a:t>Slowed the rapid reaction to measurable range and used UV masks to acquire data</a:t>
            </a:r>
          </a:p>
          <a:p>
            <a:pPr marL="857250" indent="-514350"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high</a:t>
            </a:r>
            <a:r>
              <a:rPr lang="en-US" dirty="0" smtClean="0"/>
              <a:t> </a:t>
            </a:r>
            <a:r>
              <a:rPr lang="en-US" dirty="0" smtClean="0"/>
              <a:t>rate constants imply physical parameters need to be considered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 smtClean="0"/>
              <a:t>UA/NASA Space Grant Undergraduate Internship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Dr</a:t>
            </a:r>
            <a:r>
              <a:rPr lang="en-US" dirty="0" smtClean="0"/>
              <a:t>. Robert Bates and Christina </a:t>
            </a:r>
            <a:r>
              <a:rPr lang="en-US" dirty="0" err="1" smtClean="0"/>
              <a:t>Contraras</a:t>
            </a:r>
            <a:endParaRPr lang="en-US" dirty="0" smtClean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University of Arizona Department of Chemistry</a:t>
            </a:r>
          </a:p>
          <a:p>
            <a:pPr indent="0">
              <a:buNone/>
            </a:pPr>
            <a:endParaRPr lang="en-US" sz="2800" dirty="0"/>
          </a:p>
          <a:p>
            <a:pPr indent="0">
              <a:buNone/>
            </a:pPr>
            <a:r>
              <a:rPr lang="en-US" dirty="0" smtClean="0"/>
              <a:t>Solvay Advanced Polymers</a:t>
            </a:r>
          </a:p>
          <a:p>
            <a:pPr indent="0">
              <a:buNone/>
            </a:pPr>
            <a:endParaRPr lang="en-US" dirty="0"/>
          </a:p>
        </p:txBody>
      </p:sp>
      <p:pic>
        <p:nvPicPr>
          <p:cNvPr id="6" name="Picture 5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638800"/>
            <a:ext cx="990600" cy="1066800"/>
          </a:xfrm>
          <a:prstGeom prst="rect">
            <a:avLst/>
          </a:prstGeom>
        </p:spPr>
      </p:pic>
      <p:pic>
        <p:nvPicPr>
          <p:cNvPr id="7" name="Picture 2" descr="http://history.nasa.gov/presrep99/images/nasa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5791200"/>
            <a:ext cx="1066800" cy="833438"/>
          </a:xfrm>
          <a:prstGeom prst="rect">
            <a:avLst/>
          </a:prstGeom>
          <a:noFill/>
        </p:spPr>
      </p:pic>
      <p:pic>
        <p:nvPicPr>
          <p:cNvPr id="8" name="Picture 4" descr="http://student-athlete.net/BLOGCAT4/UAZ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5791200"/>
            <a:ext cx="914400" cy="914400"/>
          </a:xfrm>
          <a:prstGeom prst="rect">
            <a:avLst/>
          </a:prstGeom>
          <a:noFill/>
        </p:spPr>
      </p:pic>
      <p:pic>
        <p:nvPicPr>
          <p:cNvPr id="9" name="Picture 2" descr="http://www.solvayplastics.com/sites/solvayplastics/Solvay%20Logos/Footer_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5791200"/>
            <a:ext cx="9144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Wonderfully Useful Definitions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Acid: DONATE protons and RECEIVE electrons</a:t>
            </a:r>
          </a:p>
          <a:p>
            <a:pPr>
              <a:buNone/>
            </a:pPr>
            <a:r>
              <a:rPr lang="en-US" dirty="0" smtClean="0"/>
              <a:t>Bases: DONATE electrons and RECEIVE protons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Acid	        Base</a:t>
            </a:r>
          </a:p>
          <a:p>
            <a:pPr>
              <a:buNone/>
            </a:pPr>
            <a:r>
              <a:rPr lang="en-US" dirty="0" smtClean="0"/>
              <a:t>Polymers:</a:t>
            </a:r>
            <a:r>
              <a:rPr lang="en-US" sz="2800" dirty="0" smtClean="0"/>
              <a:t> A system made up of many repeating units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0" y="2895600"/>
          <a:ext cx="4191000" cy="609600"/>
        </p:xfrm>
        <a:graphic>
          <a:graphicData uri="http://schemas.openxmlformats.org/presentationml/2006/ole">
            <p:oleObj spid="_x0000_s1026" name="CS ChemDraw Drawing" r:id="rId3" imgW="1409395" imgH="177868" progId="ChemDraw.Document.6.0">
              <p:embed/>
            </p:oleObj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4800600" y="3200400"/>
            <a:ext cx="762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us 11"/>
          <p:cNvSpPr/>
          <p:nvPr/>
        </p:nvSpPr>
        <p:spPr>
          <a:xfrm>
            <a:off x="3429000" y="3048000"/>
            <a:ext cx="381000" cy="304800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86000" y="4800600"/>
          <a:ext cx="4159250" cy="1828800"/>
        </p:xfrm>
        <a:graphic>
          <a:graphicData uri="http://schemas.openxmlformats.org/presentationml/2006/ole">
            <p:oleObj spid="_x0000_s1027" name="CS ChemDraw Drawing" r:id="rId4" imgW="4158691" imgH="1932098" progId="ChemDraw.Document.6.0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33599" y="4953000"/>
          <a:ext cx="4488795" cy="1543590"/>
        </p:xfrm>
        <a:graphic>
          <a:graphicData uri="http://schemas.openxmlformats.org/presentationml/2006/ole">
            <p:oleObj spid="_x0000_s1029" name="CS ChemDraw Drawing" r:id="rId5" imgW="2358847" imgH="810491" progId="ChemDraw.Document.6.0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248400" y="6172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dirty="0" smtClean="0"/>
              <a:t>Early condensation polymers required:</a:t>
            </a:r>
          </a:p>
          <a:p>
            <a:pPr indent="0">
              <a:buNone/>
            </a:pPr>
            <a:r>
              <a:rPr lang="en-US" dirty="0" smtClean="0"/>
              <a:t>	1. High temperature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2. Vacuum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3. Long periods of time</a:t>
            </a:r>
          </a:p>
          <a:p>
            <a:pPr indent="0">
              <a:buNone/>
            </a:pPr>
            <a:r>
              <a:rPr lang="en-US" sz="3100" dirty="0" smtClean="0"/>
              <a:t>Classical Polyamide: Nylon</a:t>
            </a:r>
          </a:p>
          <a:p>
            <a:pPr indent="0">
              <a:buNone/>
            </a:pPr>
            <a:endParaRPr lang="en-US" sz="3100" dirty="0" smtClean="0"/>
          </a:p>
          <a:p>
            <a:pPr indent="0">
              <a:buNone/>
            </a:pPr>
            <a:r>
              <a:rPr lang="en-US" sz="3100" dirty="0" smtClean="0"/>
              <a:t>Then came a NEW rapid approach to making  condensation polymers:</a:t>
            </a:r>
          </a:p>
          <a:p>
            <a:pPr indent="0">
              <a:buNone/>
            </a:pPr>
            <a:r>
              <a:rPr lang="en-US" sz="3100" dirty="0" smtClean="0"/>
              <a:t>	1. Made in a blender</a:t>
            </a:r>
          </a:p>
          <a:p>
            <a:pPr indent="0">
              <a:buNone/>
            </a:pPr>
            <a:r>
              <a:rPr lang="en-US" sz="3100" dirty="0"/>
              <a:t>	</a:t>
            </a:r>
            <a:r>
              <a:rPr lang="en-US" sz="3100" dirty="0" smtClean="0"/>
              <a:t>2. Industrially </a:t>
            </a:r>
            <a:r>
              <a:rPr lang="en-US" sz="3100" dirty="0" smtClean="0"/>
              <a:t>convenient</a:t>
            </a:r>
          </a:p>
          <a:p>
            <a:pPr indent="0">
              <a:buNone/>
            </a:pPr>
            <a:r>
              <a:rPr lang="en-US" sz="3100" dirty="0" smtClean="0"/>
              <a:t>New Polyamide: Kevlar</a:t>
            </a:r>
            <a:endParaRPr lang="en-US" sz="3100" dirty="0" smtClean="0"/>
          </a:p>
          <a:p>
            <a:pPr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NASA care?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 smtClean="0"/>
              <a:t>After full understanding of the basics is achieved, we will have a better grasp of how to make useful, novel materials:</a:t>
            </a:r>
          </a:p>
          <a:p>
            <a:pPr indent="0">
              <a:buFont typeface="Wingdings" pitchFamily="2" charset="2"/>
              <a:buChar char="v"/>
            </a:pPr>
            <a:r>
              <a:rPr lang="en-US" dirty="0" smtClean="0"/>
              <a:t>	Lightweight</a:t>
            </a:r>
          </a:p>
          <a:p>
            <a:pPr indent="0">
              <a:buFont typeface="Wingdings" pitchFamily="2" charset="2"/>
              <a:buChar char="v"/>
            </a:pPr>
            <a:r>
              <a:rPr lang="en-US" dirty="0" smtClean="0"/>
              <a:t>  Malleable</a:t>
            </a:r>
          </a:p>
          <a:p>
            <a:pPr indent="0">
              <a:buFont typeface="Wingdings" pitchFamily="2" charset="2"/>
              <a:buChar char="v"/>
            </a:pPr>
            <a:r>
              <a:rPr lang="en-US" dirty="0" smtClean="0"/>
              <a:t>  Durable</a:t>
            </a:r>
          </a:p>
          <a:p>
            <a:pPr indent="0">
              <a:buFont typeface="Wingdings" pitchFamily="2" charset="2"/>
              <a:buChar char="v"/>
            </a:pPr>
            <a:r>
              <a:rPr lang="en-US" dirty="0" smtClean="0"/>
              <a:t>  </a:t>
            </a:r>
            <a:r>
              <a:rPr lang="en-US" sz="3000" dirty="0" smtClean="0"/>
              <a:t>Ideal for specialty pieces (</a:t>
            </a:r>
            <a:r>
              <a:rPr lang="en-US" sz="3000" dirty="0" err="1" smtClean="0"/>
              <a:t>i.e</a:t>
            </a:r>
            <a:r>
              <a:rPr lang="en-US" sz="3000" dirty="0" smtClean="0"/>
              <a:t> computer boards)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Difunctionality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3962401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sz="2800" dirty="0" err="1"/>
              <a:t>D</a:t>
            </a:r>
            <a:r>
              <a:rPr lang="en-US" sz="2800" dirty="0" err="1" smtClean="0"/>
              <a:t>ifunctional</a:t>
            </a:r>
            <a:r>
              <a:rPr lang="en-US" sz="2800" dirty="0" smtClean="0"/>
              <a:t> reagents are </a:t>
            </a:r>
            <a:r>
              <a:rPr lang="en-US" sz="2800" b="1" dirty="0" smtClean="0"/>
              <a:t>critical</a:t>
            </a:r>
            <a:r>
              <a:rPr lang="en-US" sz="2800" dirty="0" smtClean="0"/>
              <a:t> for </a:t>
            </a:r>
            <a:r>
              <a:rPr lang="en-US" sz="2800" dirty="0" err="1" smtClean="0"/>
              <a:t>polycondensations</a:t>
            </a:r>
            <a:r>
              <a:rPr lang="en-US" sz="2800" dirty="0" smtClean="0"/>
              <a:t> to be </a:t>
            </a:r>
            <a:r>
              <a:rPr lang="en-US" sz="2800" b="1" dirty="0" smtClean="0"/>
              <a:t>successful</a:t>
            </a:r>
          </a:p>
          <a:p>
            <a:pPr indent="0">
              <a:buNone/>
            </a:pPr>
            <a:endParaRPr lang="en-US" sz="2800" b="1" dirty="0" smtClean="0"/>
          </a:p>
          <a:p>
            <a:pPr indent="0">
              <a:buNone/>
            </a:pPr>
            <a:r>
              <a:rPr lang="en-US" sz="2800" dirty="0" err="1" smtClean="0"/>
              <a:t>Difunctionality</a:t>
            </a:r>
            <a:r>
              <a:rPr lang="en-US" sz="2800" dirty="0" smtClean="0"/>
              <a:t> = two “arms” aka two reactive ends</a:t>
            </a:r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r>
              <a:rPr lang="en-US" dirty="0" smtClean="0"/>
              <a:t>Condensation polymers schematic: </a:t>
            </a:r>
          </a:p>
          <a:p>
            <a:pPr indent="0">
              <a:buNone/>
            </a:pPr>
            <a:r>
              <a:rPr lang="en-US" dirty="0" smtClean="0"/>
              <a:t>AA + BB </a:t>
            </a:r>
            <a:r>
              <a:rPr lang="en-US" dirty="0" smtClean="0">
                <a:sym typeface="Wingdings" pitchFamily="2" charset="2"/>
              </a:rPr>
              <a:t>A-B-A-B MINUS small molecule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File:Kevlar chemical synthesi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24400"/>
            <a:ext cx="7620000" cy="189547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638800" y="6550223"/>
            <a:ext cx="27710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hlinkClick r:id="rId3"/>
              </a:rPr>
              <a:t>http://en.wikipedia.org/wiki/Kevlar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 smtClean="0"/>
              <a:t>Is Going 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dirty="0" smtClean="0"/>
              <a:t>How does this new method of polymerization WORK?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When looking into a fundamental chemical problem, there are two main areas to address:</a:t>
            </a:r>
          </a:p>
          <a:p>
            <a:pPr marL="857250" indent="-514350">
              <a:buAutoNum type="arabicPeriod"/>
            </a:pPr>
            <a:r>
              <a:rPr lang="en-US" dirty="0" smtClean="0"/>
              <a:t>Thermodynamics (Is my polymer going to blow up?)</a:t>
            </a:r>
          </a:p>
          <a:p>
            <a:pPr marL="857250" indent="-514350">
              <a:buAutoNum type="arabicPeriod"/>
            </a:pPr>
            <a:r>
              <a:rPr lang="en-US" dirty="0" smtClean="0"/>
              <a:t>Kinetics (When will my polymer blow up?)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52800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dirty="0" smtClean="0"/>
              <a:t>It is important to know the RATE at which a reaction occurs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It is equally important to know how RATE depends on CONCENTRATION and STRUCTURE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Second order rate equations:</a:t>
            </a:r>
            <a:endParaRPr lang="en-US" dirty="0"/>
          </a:p>
        </p:txBody>
      </p:sp>
      <p:pic>
        <p:nvPicPr>
          <p:cNvPr id="3074" name="Picture 2" descr="\ -\frac{d[A]}{dt} = k[A][B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5029200"/>
            <a:ext cx="2833914" cy="838200"/>
          </a:xfrm>
          <a:prstGeom prst="rect">
            <a:avLst/>
          </a:prstGeom>
          <a:noFill/>
        </p:spPr>
      </p:pic>
      <p:pic>
        <p:nvPicPr>
          <p:cNvPr id="3076" name="Picture 4" descr="\frac{[A]}{[B]} = \frac{[A]_0}{[B]_0} e^{([A]_0 - [B]_0)kt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5029200"/>
            <a:ext cx="3352800" cy="8382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747236" y="6550223"/>
            <a:ext cx="33967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0">
              <a:buNone/>
            </a:pPr>
            <a:r>
              <a:rPr lang="en-US" sz="1400" dirty="0" smtClean="0">
                <a:hlinkClick r:id="rId5"/>
              </a:rPr>
              <a:t>http://en.wikipedia.org/wiki/Rate_equation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n-US" dirty="0" smtClean="0"/>
              <a:t>Model the complex system using a simpler system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To simplify the system: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Use </a:t>
            </a:r>
            <a:r>
              <a:rPr lang="en-US" dirty="0" smtClean="0"/>
              <a:t>monoamines and </a:t>
            </a:r>
            <a:r>
              <a:rPr lang="en-US" dirty="0" err="1" smtClean="0"/>
              <a:t>monochlorides</a:t>
            </a:r>
            <a:endParaRPr lang="en-US" dirty="0" smtClean="0"/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Work only in </a:t>
            </a:r>
            <a:r>
              <a:rPr lang="en-US" dirty="0" err="1" smtClean="0"/>
              <a:t>acetonitrile</a:t>
            </a:r>
            <a:endParaRPr lang="en-US" dirty="0" smtClean="0"/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Use low concentrations</a:t>
            </a:r>
          </a:p>
          <a:p>
            <a:pPr indent="0">
              <a:buNone/>
            </a:pPr>
            <a:r>
              <a:rPr lang="en-US" dirty="0"/>
              <a:t>	</a:t>
            </a:r>
            <a:r>
              <a:rPr lang="en-US" dirty="0" smtClean="0"/>
              <a:t>Keep </a:t>
            </a:r>
            <a:r>
              <a:rPr lang="en-US" dirty="0" smtClean="0"/>
              <a:t>acid chloride </a:t>
            </a:r>
            <a:r>
              <a:rPr lang="en-US" dirty="0" smtClean="0"/>
              <a:t>concentration steady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/>
              <a:t>Now we should be able to accurately model the systems of interest!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Tricky Beginnings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Font typeface="Wingdings" pitchFamily="2" charset="2"/>
              <a:buChar char="v"/>
            </a:pPr>
            <a:r>
              <a:rPr lang="en-US" dirty="0" smtClean="0"/>
              <a:t>Even with the extremely low concentrations   of amines, the reactions were too fast to observe</a:t>
            </a:r>
          </a:p>
        </p:txBody>
      </p:sp>
      <p:pic>
        <p:nvPicPr>
          <p:cNvPr id="11266" name="Picture 2" descr="http://www.partydelights.co.uk/images/masks/MASK027_P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505200"/>
            <a:ext cx="2619375" cy="26193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38200" y="3429001"/>
            <a:ext cx="518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Wingdings" pitchFamily="2" charset="2"/>
              <a:buChar char="v"/>
            </a:pPr>
            <a:r>
              <a:rPr lang="en-US" sz="2800" dirty="0" smtClean="0"/>
              <a:t>To slow the system down, it was desirable to MASK the real amine concentration</a:t>
            </a:r>
          </a:p>
          <a:p>
            <a:pPr indent="0">
              <a:buFont typeface="Wingdings" pitchFamily="2" charset="2"/>
              <a:buChar char="v"/>
            </a:pPr>
            <a:endParaRPr lang="en-US" sz="2800" dirty="0" smtClean="0"/>
          </a:p>
          <a:p>
            <a:pPr indent="0">
              <a:buFont typeface="Wingdings" pitchFamily="2" charset="2"/>
              <a:buChar char="v"/>
            </a:pPr>
            <a:r>
              <a:rPr lang="en-US" sz="2800" dirty="0" smtClean="0"/>
              <a:t>HIDE the amines by reversibly making them into </a:t>
            </a:r>
            <a:r>
              <a:rPr lang="en-US" sz="2800" dirty="0" err="1" smtClean="0"/>
              <a:t>unreactive</a:t>
            </a:r>
            <a:r>
              <a:rPr lang="en-US" sz="2800" dirty="0" smtClean="0"/>
              <a:t> salts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0" y="6172200"/>
            <a:ext cx="25615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hlinkClick r:id="rId3"/>
              </a:rPr>
              <a:t>http://www.partydelights.co.uk/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8137</TotalTime>
  <Words>571</Words>
  <Application>Microsoft Office PowerPoint</Application>
  <PresentationFormat>On-screen Show (4:3)</PresentationFormat>
  <Paragraphs>139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CS ChemDraw Drawing</vt:lpstr>
      <vt:lpstr>Slow Motion Kinetics: A Robust Technique For Acid-Base Kinetics</vt:lpstr>
      <vt:lpstr>Wonderfully Useful Definitions</vt:lpstr>
      <vt:lpstr>Some History</vt:lpstr>
      <vt:lpstr>Why does NASA care?</vt:lpstr>
      <vt:lpstr>Difunctionality!</vt:lpstr>
      <vt:lpstr>What Is Going On?</vt:lpstr>
      <vt:lpstr>Kinetics</vt:lpstr>
      <vt:lpstr>Attack Plan</vt:lpstr>
      <vt:lpstr>Tricky Beginnings</vt:lpstr>
      <vt:lpstr>Desirable Masks</vt:lpstr>
      <vt:lpstr>Picric Acid Derivatives</vt:lpstr>
      <vt:lpstr>Amines</vt:lpstr>
      <vt:lpstr>Acid Chlorides</vt:lpstr>
      <vt:lpstr>Current Work</vt:lpstr>
      <vt:lpstr>Rate Constants</vt:lpstr>
      <vt:lpstr>Summary</vt:lpstr>
      <vt:lpstr>Acknowledgements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Slow Motion Kinetics: A Robust Technique For Acid-Base Kinetics</dc:title>
  <dc:creator>Your User Name</dc:creator>
  <cp:lastModifiedBy>Your User Name</cp:lastModifiedBy>
  <cp:revision>38</cp:revision>
  <dcterms:created xsi:type="dcterms:W3CDTF">2012-04-05T18:32:15Z</dcterms:created>
  <dcterms:modified xsi:type="dcterms:W3CDTF">2012-04-11T23:35:40Z</dcterms:modified>
</cp:coreProperties>
</file>